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BBD7F0-D2A2-4611-BD8B-A035322FE422}" v="54" dt="2022-03-21T21:31:41.6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1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841F-C657-4929-9809-3146ABCE9D85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0D7-C3CE-4D11-9004-F6DA65053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91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841F-C657-4929-9809-3146ABCE9D85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0D7-C3CE-4D11-9004-F6DA65053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03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841F-C657-4929-9809-3146ABCE9D85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0D7-C3CE-4D11-9004-F6DA65053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841F-C657-4929-9809-3146ABCE9D85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0D7-C3CE-4D11-9004-F6DA65053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23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841F-C657-4929-9809-3146ABCE9D85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0D7-C3CE-4D11-9004-F6DA65053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456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841F-C657-4929-9809-3146ABCE9D85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0D7-C3CE-4D11-9004-F6DA65053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280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841F-C657-4929-9809-3146ABCE9D85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0D7-C3CE-4D11-9004-F6DA65053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85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841F-C657-4929-9809-3146ABCE9D85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0D7-C3CE-4D11-9004-F6DA65053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10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841F-C657-4929-9809-3146ABCE9D85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0D7-C3CE-4D11-9004-F6DA65053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57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841F-C657-4929-9809-3146ABCE9D85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0D7-C3CE-4D11-9004-F6DA65053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7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841F-C657-4929-9809-3146ABCE9D85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0D7-C3CE-4D11-9004-F6DA65053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8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2841F-C657-4929-9809-3146ABCE9D85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770D7-C3CE-4D11-9004-F6DA65053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95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74BAD9-F174-42AD-88A8-99D4E0C18D3B}"/>
              </a:ext>
            </a:extLst>
          </p:cNvPr>
          <p:cNvSpPr/>
          <p:nvPr/>
        </p:nvSpPr>
        <p:spPr>
          <a:xfrm>
            <a:off x="0" y="0"/>
            <a:ext cx="12192000" cy="27165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FB717F-78B4-4BE3-BFA3-75E9ED7345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662" y="856847"/>
            <a:ext cx="9605948" cy="867030"/>
          </a:xfrm>
        </p:spPr>
        <p:txBody>
          <a:bodyPr>
            <a:noAutofit/>
          </a:bodyPr>
          <a:lstStyle/>
          <a:p>
            <a:pPr algn="l"/>
            <a:r>
              <a:rPr lang="en-US" sz="8000" dirty="0">
                <a:solidFill>
                  <a:srgbClr val="FFFFFF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OUR CULTURE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DD4AEC-EB38-4DCC-806D-62EFB4C175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662" y="1657194"/>
            <a:ext cx="8937522" cy="105937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GEORGIA DEPARTMENT OF JUVENILE JUSTICE</a:t>
            </a:r>
          </a:p>
        </p:txBody>
      </p:sp>
      <p:pic>
        <p:nvPicPr>
          <p:cNvPr id="7" name="Graphic 6" descr="Group">
            <a:extLst>
              <a:ext uri="{FF2B5EF4-FFF2-40B4-BE49-F238E27FC236}">
                <a16:creationId xmlns:a16="http://schemas.microsoft.com/office/drawing/2014/main" id="{F381EEE5-C365-594A-7558-490AFC8FE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690" y="1581443"/>
            <a:ext cx="6348994" cy="6348994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19D3882-B8A0-4AE4-9A45-521CEF3737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12" y="2953532"/>
            <a:ext cx="5555627" cy="3836355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859B7BB-215D-4BB1-96B2-FB7DC67513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22" y="-1014209"/>
            <a:ext cx="7117475" cy="4744983"/>
          </a:xfrm>
          <a:prstGeom prst="rect">
            <a:avLst/>
          </a:prstGeom>
        </p:spPr>
      </p:pic>
      <p:pic>
        <p:nvPicPr>
          <p:cNvPr id="4" name="01 - CW Intro">
            <a:hlinkClick r:id="" action="ppaction://media"/>
            <a:extLst>
              <a:ext uri="{FF2B5EF4-FFF2-40B4-BE49-F238E27FC236}">
                <a16:creationId xmlns:a16="http://schemas.microsoft.com/office/drawing/2014/main" id="{59ED4931-8801-4AE2-95E5-0E73518FB1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50970" y="63025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6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74BAD9-F174-42AD-88A8-99D4E0C18D3B}"/>
              </a:ext>
            </a:extLst>
          </p:cNvPr>
          <p:cNvSpPr/>
          <p:nvPr/>
        </p:nvSpPr>
        <p:spPr>
          <a:xfrm>
            <a:off x="0" y="0"/>
            <a:ext cx="12192000" cy="27165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FB717F-78B4-4BE3-BFA3-75E9ED7345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165" y="1358283"/>
            <a:ext cx="10765809" cy="867030"/>
          </a:xfrm>
        </p:spPr>
        <p:txBody>
          <a:bodyPr>
            <a:noAutofit/>
          </a:bodyPr>
          <a:lstStyle/>
          <a:p>
            <a:pPr algn="l"/>
            <a:r>
              <a:rPr lang="en-US" sz="6600" dirty="0">
                <a:solidFill>
                  <a:srgbClr val="FFFFFF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POSITIVE</a:t>
            </a:r>
            <a:br>
              <a:rPr lang="en-US" sz="6600" dirty="0">
                <a:solidFill>
                  <a:srgbClr val="FFFFFF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</a:br>
            <a:r>
              <a:rPr lang="en-US" sz="6600" dirty="0">
                <a:solidFill>
                  <a:srgbClr val="FFFFFF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RELATIONSHIPS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19D3882-B8A0-4AE4-9A45-521CEF3737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5" t="-7670" r="34431" b="61729"/>
          <a:stretch/>
        </p:blipFill>
        <p:spPr>
          <a:xfrm>
            <a:off x="159466" y="2924956"/>
            <a:ext cx="3755585" cy="375558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7CB6F4-433C-4D15-A77C-0914F0792EE5}"/>
              </a:ext>
            </a:extLst>
          </p:cNvPr>
          <p:cNvSpPr txBox="1"/>
          <p:nvPr/>
        </p:nvSpPr>
        <p:spPr>
          <a:xfrm>
            <a:off x="4128117" y="2924956"/>
            <a:ext cx="79044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300"/>
                </a:solidFill>
                <a:effectLst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Forming relationships with colleagues</a:t>
            </a:r>
          </a:p>
          <a:p>
            <a:r>
              <a:rPr lang="en-US" sz="3200" b="0" i="0" dirty="0">
                <a:solidFill>
                  <a:srgbClr val="000300"/>
                </a:solidFill>
                <a:effectLst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that enhance our mental and emotional wellbeing, making our jobs more enjoyable.</a:t>
            </a:r>
            <a:endParaRPr lang="en-US" sz="32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D2885076-53CA-413F-BC5D-F7452161A2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22" y="-1014209"/>
            <a:ext cx="7117475" cy="4744983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600DA09-C523-487F-BB72-27A15DB378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562" y="4408054"/>
            <a:ext cx="5061526" cy="2847109"/>
          </a:xfrm>
          <a:prstGeom prst="rect">
            <a:avLst/>
          </a:prstGeom>
        </p:spPr>
      </p:pic>
      <p:pic>
        <p:nvPicPr>
          <p:cNvPr id="11" name="02 - CW Positive Relationships">
            <a:hlinkClick r:id="" action="ppaction://media"/>
            <a:extLst>
              <a:ext uri="{FF2B5EF4-FFF2-40B4-BE49-F238E27FC236}">
                <a16:creationId xmlns:a16="http://schemas.microsoft.com/office/drawing/2014/main" id="{732BDC01-1829-4B88-9682-877B4575B6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5016" y="63267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28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74BAD9-F174-42AD-88A8-99D4E0C18D3B}"/>
              </a:ext>
            </a:extLst>
          </p:cNvPr>
          <p:cNvSpPr/>
          <p:nvPr/>
        </p:nvSpPr>
        <p:spPr>
          <a:xfrm>
            <a:off x="0" y="0"/>
            <a:ext cx="12192000" cy="27165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FB717F-78B4-4BE3-BFA3-75E9ED7345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165" y="1358283"/>
            <a:ext cx="10765809" cy="867030"/>
          </a:xfrm>
        </p:spPr>
        <p:txBody>
          <a:bodyPr>
            <a:noAutofit/>
          </a:bodyPr>
          <a:lstStyle/>
          <a:p>
            <a:pPr algn="l"/>
            <a:r>
              <a:rPr lang="en-US" sz="6600" dirty="0">
                <a:solidFill>
                  <a:srgbClr val="FFFFFF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RESPECT AND CARE</a:t>
            </a:r>
            <a:br>
              <a:rPr lang="en-US" sz="6600" dirty="0">
                <a:solidFill>
                  <a:srgbClr val="FFFFFF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</a:br>
            <a:r>
              <a:rPr lang="en-US" sz="6600" dirty="0">
                <a:solidFill>
                  <a:srgbClr val="FFFFFF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FOR EVERYONE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19D3882-B8A0-4AE4-9A45-521CEF3737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7" t="-2014" r="16929" b="56073"/>
          <a:stretch/>
        </p:blipFill>
        <p:spPr>
          <a:xfrm>
            <a:off x="159466" y="2924956"/>
            <a:ext cx="3755585" cy="375558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7CB6F4-433C-4D15-A77C-0914F0792EE5}"/>
              </a:ext>
            </a:extLst>
          </p:cNvPr>
          <p:cNvSpPr txBox="1"/>
          <p:nvPr/>
        </p:nvSpPr>
        <p:spPr>
          <a:xfrm>
            <a:off x="4128117" y="2924956"/>
            <a:ext cx="79044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300"/>
                </a:solidFill>
                <a:effectLst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When our actions align with our words through consideration and compassion, we exhibit respect for one another.</a:t>
            </a:r>
            <a:endParaRPr lang="en-US" sz="32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6FB03B9-87A0-4C4D-8CED-4A3EF78C7B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22" y="-1014209"/>
            <a:ext cx="7117475" cy="4744983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5EAA5E02-BB92-4D4D-B343-5A7AEF0A37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562" y="4352636"/>
            <a:ext cx="5061526" cy="2847109"/>
          </a:xfrm>
          <a:prstGeom prst="rect">
            <a:avLst/>
          </a:prstGeom>
        </p:spPr>
      </p:pic>
      <p:pic>
        <p:nvPicPr>
          <p:cNvPr id="3" name="03 - CW Respect and Care">
            <a:hlinkClick r:id="" action="ppaction://media"/>
            <a:extLst>
              <a:ext uri="{FF2B5EF4-FFF2-40B4-BE49-F238E27FC236}">
                <a16:creationId xmlns:a16="http://schemas.microsoft.com/office/drawing/2014/main" id="{648538E8-278A-4DCE-8554-3851E9C7E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4406" y="62324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8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74BAD9-F174-42AD-88A8-99D4E0C18D3B}"/>
              </a:ext>
            </a:extLst>
          </p:cNvPr>
          <p:cNvSpPr/>
          <p:nvPr/>
        </p:nvSpPr>
        <p:spPr>
          <a:xfrm>
            <a:off x="0" y="0"/>
            <a:ext cx="12192000" cy="27165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FB717F-78B4-4BE3-BFA3-75E9ED7345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165" y="1358283"/>
            <a:ext cx="10765809" cy="867030"/>
          </a:xfrm>
        </p:spPr>
        <p:txBody>
          <a:bodyPr>
            <a:noAutofit/>
          </a:bodyPr>
          <a:lstStyle/>
          <a:p>
            <a:pPr algn="l"/>
            <a:r>
              <a:rPr lang="en-US" sz="6600" dirty="0">
                <a:solidFill>
                  <a:srgbClr val="FFFFFF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RESTORING</a:t>
            </a:r>
            <a:br>
              <a:rPr lang="en-US" sz="6600" dirty="0">
                <a:solidFill>
                  <a:srgbClr val="FFFFFF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</a:br>
            <a:r>
              <a:rPr lang="en-US" sz="6600" dirty="0">
                <a:solidFill>
                  <a:srgbClr val="FFFFFF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YOUTH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19D3882-B8A0-4AE4-9A45-521CEF3737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9" t="26440" r="12457" b="27618"/>
          <a:stretch/>
        </p:blipFill>
        <p:spPr>
          <a:xfrm>
            <a:off x="159466" y="2924956"/>
            <a:ext cx="3755585" cy="375558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7CB6F4-433C-4D15-A77C-0914F0792EE5}"/>
              </a:ext>
            </a:extLst>
          </p:cNvPr>
          <p:cNvSpPr txBox="1"/>
          <p:nvPr/>
        </p:nvSpPr>
        <p:spPr>
          <a:xfrm>
            <a:off x="4128117" y="2924956"/>
            <a:ext cx="79044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3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Restoring our youth by strengthening their wellbeing and providing high-quality education and essential services in a supervised rehabilitative environment.</a:t>
            </a:r>
            <a:endParaRPr lang="en-US" sz="32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11B5BAE-659A-433D-8FB6-721F483778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22" y="-1014209"/>
            <a:ext cx="7117475" cy="4744983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1DEDC057-2165-4D15-85B8-177147E388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562" y="4574308"/>
            <a:ext cx="5061526" cy="2847109"/>
          </a:xfrm>
          <a:prstGeom prst="rect">
            <a:avLst/>
          </a:prstGeom>
        </p:spPr>
      </p:pic>
      <p:pic>
        <p:nvPicPr>
          <p:cNvPr id="3" name="04 - CW Restoring Youth">
            <a:hlinkClick r:id="" action="ppaction://media"/>
            <a:extLst>
              <a:ext uri="{FF2B5EF4-FFF2-40B4-BE49-F238E27FC236}">
                <a16:creationId xmlns:a16="http://schemas.microsoft.com/office/drawing/2014/main" id="{862C10AA-4E5D-422F-ACAB-40A9741BFC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45170" y="61931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0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74BAD9-F174-42AD-88A8-99D4E0C18D3B}"/>
              </a:ext>
            </a:extLst>
          </p:cNvPr>
          <p:cNvSpPr/>
          <p:nvPr/>
        </p:nvSpPr>
        <p:spPr>
          <a:xfrm>
            <a:off x="0" y="0"/>
            <a:ext cx="12192000" cy="27165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FB717F-78B4-4BE3-BFA3-75E9ED7345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82" y="1016538"/>
            <a:ext cx="10765809" cy="867030"/>
          </a:xfrm>
        </p:spPr>
        <p:txBody>
          <a:bodyPr>
            <a:noAutofit/>
          </a:bodyPr>
          <a:lstStyle/>
          <a:p>
            <a:pPr algn="l"/>
            <a:r>
              <a:rPr lang="en-US" sz="6600" dirty="0">
                <a:solidFill>
                  <a:srgbClr val="FFFFFF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TEAMWORK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19D3882-B8A0-4AE4-9A45-521CEF3737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1" t="52549" r="14455" b="1509"/>
          <a:stretch/>
        </p:blipFill>
        <p:spPr>
          <a:xfrm>
            <a:off x="159466" y="2924956"/>
            <a:ext cx="3755585" cy="375558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7CB6F4-433C-4D15-A77C-0914F0792EE5}"/>
              </a:ext>
            </a:extLst>
          </p:cNvPr>
          <p:cNvSpPr txBox="1"/>
          <p:nvPr/>
        </p:nvSpPr>
        <p:spPr>
          <a:xfrm>
            <a:off x="4128117" y="2924956"/>
            <a:ext cx="79044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3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Building and developing a team that can help get the work done.</a:t>
            </a:r>
            <a:endParaRPr lang="en-US" sz="32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7F69635-105F-4617-8CCA-9E5203F90C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22" y="-1014209"/>
            <a:ext cx="7117475" cy="4744983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404F88B4-C331-45D7-975C-4B6C6DDDAC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562" y="3939163"/>
            <a:ext cx="5061526" cy="2847109"/>
          </a:xfrm>
          <a:prstGeom prst="rect">
            <a:avLst/>
          </a:prstGeom>
        </p:spPr>
      </p:pic>
      <p:pic>
        <p:nvPicPr>
          <p:cNvPr id="3" name="05 - CW Teamwork">
            <a:hlinkClick r:id="" action="ppaction://media"/>
            <a:extLst>
              <a:ext uri="{FF2B5EF4-FFF2-40B4-BE49-F238E27FC236}">
                <a16:creationId xmlns:a16="http://schemas.microsoft.com/office/drawing/2014/main" id="{FAEBC329-0500-45A7-891C-1E6AFF43E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45170" y="62642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1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74BAD9-F174-42AD-88A8-99D4E0C18D3B}"/>
              </a:ext>
            </a:extLst>
          </p:cNvPr>
          <p:cNvSpPr/>
          <p:nvPr/>
        </p:nvSpPr>
        <p:spPr>
          <a:xfrm>
            <a:off x="0" y="0"/>
            <a:ext cx="12192000" cy="27165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FB717F-78B4-4BE3-BFA3-75E9ED7345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165" y="1358283"/>
            <a:ext cx="10765809" cy="867030"/>
          </a:xfrm>
        </p:spPr>
        <p:txBody>
          <a:bodyPr>
            <a:noAutofit/>
          </a:bodyPr>
          <a:lstStyle/>
          <a:p>
            <a:pPr algn="l"/>
            <a:r>
              <a:rPr lang="en-US" sz="6600" dirty="0">
                <a:solidFill>
                  <a:srgbClr val="FFFFFF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DOING THE</a:t>
            </a:r>
            <a:br>
              <a:rPr lang="en-US" sz="6600" dirty="0">
                <a:solidFill>
                  <a:srgbClr val="FFFFFF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</a:br>
            <a:r>
              <a:rPr lang="en-US" sz="6600" dirty="0">
                <a:solidFill>
                  <a:srgbClr val="FFFFFF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RIGHT THING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19D3882-B8A0-4AE4-9A45-521CEF3737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4" t="58559" r="34422" b="-4501"/>
          <a:stretch/>
        </p:blipFill>
        <p:spPr>
          <a:xfrm>
            <a:off x="159466" y="2924956"/>
            <a:ext cx="3755585" cy="375558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7CB6F4-433C-4D15-A77C-0914F0792EE5}"/>
              </a:ext>
            </a:extLst>
          </p:cNvPr>
          <p:cNvSpPr txBox="1"/>
          <p:nvPr/>
        </p:nvSpPr>
        <p:spPr>
          <a:xfrm>
            <a:off x="4128117" y="2924956"/>
            <a:ext cx="79044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3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Sustaining an effective organization value system allowing us to maintain our integrity and principles over popular decisions.</a:t>
            </a:r>
            <a:endParaRPr lang="en-US" sz="32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A9C6BD1D-600F-4E0E-83EE-380356BB21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22" y="-1014209"/>
            <a:ext cx="7117475" cy="4744983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4EA93659-65F7-445F-9BEC-19CBF4F34E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562" y="4546599"/>
            <a:ext cx="5061526" cy="2847109"/>
          </a:xfrm>
          <a:prstGeom prst="rect">
            <a:avLst/>
          </a:prstGeom>
        </p:spPr>
      </p:pic>
      <p:pic>
        <p:nvPicPr>
          <p:cNvPr id="3" name="06 - CW Right Thing">
            <a:hlinkClick r:id="" action="ppaction://media"/>
            <a:extLst>
              <a:ext uri="{FF2B5EF4-FFF2-40B4-BE49-F238E27FC236}">
                <a16:creationId xmlns:a16="http://schemas.microsoft.com/office/drawing/2014/main" id="{A8F19744-8F26-4769-AF73-DC8EF5B570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4406" y="62879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6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74BAD9-F174-42AD-88A8-99D4E0C18D3B}"/>
              </a:ext>
            </a:extLst>
          </p:cNvPr>
          <p:cNvSpPr/>
          <p:nvPr/>
        </p:nvSpPr>
        <p:spPr>
          <a:xfrm>
            <a:off x="0" y="0"/>
            <a:ext cx="12192000" cy="27165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FB717F-78B4-4BE3-BFA3-75E9ED7345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165" y="1358283"/>
            <a:ext cx="10765809" cy="867030"/>
          </a:xfrm>
        </p:spPr>
        <p:txBody>
          <a:bodyPr>
            <a:noAutofit/>
          </a:bodyPr>
          <a:lstStyle/>
          <a:p>
            <a:pPr algn="l"/>
            <a:r>
              <a:rPr lang="en-US" sz="6600" dirty="0">
                <a:solidFill>
                  <a:srgbClr val="FFFFFF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SUPPORT HEALTH</a:t>
            </a:r>
            <a:br>
              <a:rPr lang="en-US" sz="6600" dirty="0">
                <a:solidFill>
                  <a:srgbClr val="FFFFFF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</a:br>
            <a:r>
              <a:rPr lang="en-US" sz="6600" dirty="0">
                <a:solidFill>
                  <a:srgbClr val="FFFFFF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AND WELLBEING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19D3882-B8A0-4AE4-9A45-521CEF3737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3" t="51887" r="52023" b="2171"/>
          <a:stretch/>
        </p:blipFill>
        <p:spPr>
          <a:xfrm>
            <a:off x="159466" y="2924956"/>
            <a:ext cx="3755585" cy="375558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7CB6F4-433C-4D15-A77C-0914F0792EE5}"/>
              </a:ext>
            </a:extLst>
          </p:cNvPr>
          <p:cNvSpPr txBox="1"/>
          <p:nvPr/>
        </p:nvSpPr>
        <p:spPr>
          <a:xfrm>
            <a:off x="4128117" y="2924956"/>
            <a:ext cx="79044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3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Providing employees with resources to promote their emotional, financial, spiritual, physical, mental, and occupational health.</a:t>
            </a:r>
            <a:endParaRPr lang="en-US" sz="32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A9C6BD1D-600F-4E0E-83EE-380356BB21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22" y="-1014209"/>
            <a:ext cx="7117475" cy="4744983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5CF5F00D-7CCC-47A6-8443-7525DA97FD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562" y="4481945"/>
            <a:ext cx="5061526" cy="2847109"/>
          </a:xfrm>
          <a:prstGeom prst="rect">
            <a:avLst/>
          </a:prstGeom>
        </p:spPr>
      </p:pic>
      <p:pic>
        <p:nvPicPr>
          <p:cNvPr id="3" name="07 - CW Support Health">
            <a:hlinkClick r:id="" action="ppaction://media"/>
            <a:extLst>
              <a:ext uri="{FF2B5EF4-FFF2-40B4-BE49-F238E27FC236}">
                <a16:creationId xmlns:a16="http://schemas.microsoft.com/office/drawing/2014/main" id="{29095FA6-95C0-4237-97EE-6D64BA77F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4406" y="62971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76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74BAD9-F174-42AD-88A8-99D4E0C18D3B}"/>
              </a:ext>
            </a:extLst>
          </p:cNvPr>
          <p:cNvSpPr/>
          <p:nvPr/>
        </p:nvSpPr>
        <p:spPr>
          <a:xfrm>
            <a:off x="0" y="0"/>
            <a:ext cx="12192000" cy="27165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FB717F-78B4-4BE3-BFA3-75E9ED7345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165" y="1358283"/>
            <a:ext cx="10765809" cy="867030"/>
          </a:xfrm>
        </p:spPr>
        <p:txBody>
          <a:bodyPr>
            <a:noAutofit/>
          </a:bodyPr>
          <a:lstStyle/>
          <a:p>
            <a:pPr algn="l"/>
            <a:r>
              <a:rPr lang="en-US" sz="6600" dirty="0">
                <a:solidFill>
                  <a:srgbClr val="FFFFFF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CAREER</a:t>
            </a:r>
            <a:br>
              <a:rPr lang="en-US" sz="6600" dirty="0">
                <a:solidFill>
                  <a:srgbClr val="FFFFFF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</a:br>
            <a:r>
              <a:rPr lang="en-US" sz="6600" dirty="0">
                <a:solidFill>
                  <a:srgbClr val="FFFFFF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DEVELOPMENT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19D3882-B8A0-4AE4-9A45-521CEF3737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4" t="26179" r="57132" b="27879"/>
          <a:stretch/>
        </p:blipFill>
        <p:spPr>
          <a:xfrm>
            <a:off x="159466" y="2924956"/>
            <a:ext cx="3755585" cy="375558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7CB6F4-433C-4D15-A77C-0914F0792EE5}"/>
              </a:ext>
            </a:extLst>
          </p:cNvPr>
          <p:cNvSpPr txBox="1"/>
          <p:nvPr/>
        </p:nvSpPr>
        <p:spPr>
          <a:xfrm>
            <a:off x="4128117" y="2924956"/>
            <a:ext cx="79044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3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Investing in how our employees manage their careers ensures they have the training and skills to progress in their chosen paths.</a:t>
            </a:r>
            <a:endParaRPr lang="en-US" sz="32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A9C6BD1D-600F-4E0E-83EE-380356BB21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22" y="-1014209"/>
            <a:ext cx="7117475" cy="4744983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95FCE791-98E8-4B8C-8E26-810FC47CC0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562" y="4518890"/>
            <a:ext cx="5061526" cy="2847109"/>
          </a:xfrm>
          <a:prstGeom prst="rect">
            <a:avLst/>
          </a:prstGeom>
        </p:spPr>
      </p:pic>
      <p:pic>
        <p:nvPicPr>
          <p:cNvPr id="3" name="08 - CW Career Development">
            <a:hlinkClick r:id="" action="ppaction://media"/>
            <a:extLst>
              <a:ext uri="{FF2B5EF4-FFF2-40B4-BE49-F238E27FC236}">
                <a16:creationId xmlns:a16="http://schemas.microsoft.com/office/drawing/2014/main" id="{E2DC493F-4C2B-4AAB-8922-B69B8093AD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91352" y="63082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7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74BAD9-F174-42AD-88A8-99D4E0C18D3B}"/>
              </a:ext>
            </a:extLst>
          </p:cNvPr>
          <p:cNvSpPr/>
          <p:nvPr/>
        </p:nvSpPr>
        <p:spPr>
          <a:xfrm>
            <a:off x="0" y="0"/>
            <a:ext cx="12192000" cy="27165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FB717F-78B4-4BE3-BFA3-75E9ED7345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165" y="1358283"/>
            <a:ext cx="10765809" cy="867030"/>
          </a:xfrm>
        </p:spPr>
        <p:txBody>
          <a:bodyPr>
            <a:noAutofit/>
          </a:bodyPr>
          <a:lstStyle/>
          <a:p>
            <a:pPr algn="l"/>
            <a:r>
              <a:rPr lang="en-US" sz="6600" dirty="0">
                <a:solidFill>
                  <a:srgbClr val="FFFFFF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SERVANT</a:t>
            </a:r>
            <a:br>
              <a:rPr lang="en-US" sz="6600" dirty="0">
                <a:solidFill>
                  <a:srgbClr val="FFFFFF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</a:br>
            <a:r>
              <a:rPr lang="en-US" sz="6600" dirty="0">
                <a:solidFill>
                  <a:srgbClr val="FFFFFF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MINDSET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19D3882-B8A0-4AE4-9A45-521CEF3737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r="51800" b="54058"/>
          <a:stretch/>
        </p:blipFill>
        <p:spPr>
          <a:xfrm>
            <a:off x="159466" y="2924956"/>
            <a:ext cx="3755585" cy="375558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7CB6F4-433C-4D15-A77C-0914F0792EE5}"/>
              </a:ext>
            </a:extLst>
          </p:cNvPr>
          <p:cNvSpPr txBox="1"/>
          <p:nvPr/>
        </p:nvSpPr>
        <p:spPr>
          <a:xfrm>
            <a:off x="4128117" y="2924956"/>
            <a:ext cx="79044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3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Fostering an environment that allows personnel to focus on their team members’ needs before considering their own, leading to stronger relationships with team members and other stakeholders.</a:t>
            </a:r>
            <a:endParaRPr lang="en-US" sz="32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A9C6BD1D-600F-4E0E-83EE-380356BB21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22" y="-1014209"/>
            <a:ext cx="7117475" cy="4744983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3A31EC83-1872-4327-9366-ACAA256EA4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562" y="4744983"/>
            <a:ext cx="5061526" cy="2847109"/>
          </a:xfrm>
          <a:prstGeom prst="rect">
            <a:avLst/>
          </a:prstGeom>
        </p:spPr>
      </p:pic>
      <p:pic>
        <p:nvPicPr>
          <p:cNvPr id="3" name="09 - CW Servant Mindset">
            <a:hlinkClick r:id="" action="ppaction://media"/>
            <a:extLst>
              <a:ext uri="{FF2B5EF4-FFF2-40B4-BE49-F238E27FC236}">
                <a16:creationId xmlns:a16="http://schemas.microsoft.com/office/drawing/2014/main" id="{5265C5BD-6E9F-4918-9FB9-2FAA7BE8F5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3643" y="62921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8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</TotalTime>
  <Words>198</Words>
  <Application>Microsoft Office PowerPoint</Application>
  <PresentationFormat>Widescreen</PresentationFormat>
  <Paragraphs>19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Lato Heavy</vt:lpstr>
      <vt:lpstr>Lato Light</vt:lpstr>
      <vt:lpstr>Lato Medium</vt:lpstr>
      <vt:lpstr>Office Theme</vt:lpstr>
      <vt:lpstr>OUR CULTURE</vt:lpstr>
      <vt:lpstr>POSITIVE RELATIONSHIPS</vt:lpstr>
      <vt:lpstr>RESPECT AND CARE FOR EVERYONE</vt:lpstr>
      <vt:lpstr>RESTORING YOUTH</vt:lpstr>
      <vt:lpstr>TEAMWORK</vt:lpstr>
      <vt:lpstr>DOING THE RIGHT THING</vt:lpstr>
      <vt:lpstr>SUPPORT HEALTH AND WELLBEING</vt:lpstr>
      <vt:lpstr>CAREER DEVELOPMENT</vt:lpstr>
      <vt:lpstr>SERVANT MINDSET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CULTURE</dc:title>
  <dc:creator>Orr, Braeden</dc:creator>
  <cp:lastModifiedBy>Allen, Glenn</cp:lastModifiedBy>
  <cp:revision>2</cp:revision>
  <dcterms:created xsi:type="dcterms:W3CDTF">2022-03-21T17:51:07Z</dcterms:created>
  <dcterms:modified xsi:type="dcterms:W3CDTF">2022-04-25T20:37:45Z</dcterms:modified>
</cp:coreProperties>
</file>